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9" r:id="rId3"/>
    <p:sldId id="272" r:id="rId4"/>
    <p:sldId id="270" r:id="rId5"/>
    <p:sldId id="271" r:id="rId6"/>
    <p:sldId id="264" r:id="rId7"/>
    <p:sldId id="265" r:id="rId8"/>
    <p:sldId id="267" r:id="rId9"/>
    <p:sldId id="266" r:id="rId10"/>
    <p:sldId id="263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4"/>
    <p:restoredTop sz="94586"/>
  </p:normalViewPr>
  <p:slideViewPr>
    <p:cSldViewPr snapToGrid="0" snapToObjects="1">
      <p:cViewPr varScale="1">
        <p:scale>
          <a:sx n="161" d="100"/>
          <a:sy n="161" d="100"/>
        </p:scale>
        <p:origin x="7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jpeg>
</file>

<file path=ppt/media/image13.png>
</file>

<file path=ppt/media/image14.tiff>
</file>

<file path=ppt/media/image15.tiff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34AD6-F064-A146-9008-4992D09B5A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A97232-9D92-6845-87A1-33DD813DB9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9D6C6D-C80F-E648-85C4-6E8CAF956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072-C413-B340-ACBA-4D4A35580725}" type="datetimeFigureOut">
              <a:rPr lang="en-US" smtClean="0"/>
              <a:t>3/4/18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5FCFAB-A251-F84F-933A-27F83659A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745234-1E97-104A-A1F5-9E0771162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21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FA3C2-E2E5-9E4E-857D-A39B70D6F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D9F0DB-DBF7-FB48-B7CC-0F1D03EA68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A1FE2-D3F7-664C-A2B9-1C195643D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072-C413-B340-ACBA-4D4A35580725}" type="datetimeFigureOut">
              <a:rPr lang="en-US" smtClean="0"/>
              <a:t>3/4/18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870F6-0841-6746-873A-D1D490E2B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22F668-55F5-4747-8A04-80BBCCBFD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055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3FAAA5-D6B2-EE4A-A745-1B0F891DEA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D8D5DA-1F95-754B-B53A-CEFFF67910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A2F7C-F295-3949-9405-5F05F38A0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072-C413-B340-ACBA-4D4A35580725}" type="datetimeFigureOut">
              <a:rPr lang="en-US" smtClean="0"/>
              <a:t>3/4/18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9F675E-2A34-C04F-9AAC-A494DE447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C38BE4-2996-8045-A063-49917483E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430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A21D8-C0F7-8841-A6CE-B6608CC9C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3E0B7-C0B0-0C42-B8D8-D30100B7EE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5C29A9-0799-D44B-8612-98AB07C75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072-C413-B340-ACBA-4D4A35580725}" type="datetimeFigureOut">
              <a:rPr lang="en-US" smtClean="0"/>
              <a:t>3/4/18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761A2D-856F-5345-A9FD-0B7C19E2B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8804C-2B9A-6A4D-8D7C-27224C2CD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71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73388-F696-3C43-B130-CA0CA2A2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20CFFE-14F9-CD41-92C7-27CEB1ED0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377B4F-B9D5-554A-832E-D076BE008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072-C413-B340-ACBA-4D4A35580725}" type="datetimeFigureOut">
              <a:rPr lang="en-US" smtClean="0"/>
              <a:t>3/4/18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86AB20-B7AD-5D46-BCDE-76E74B4D1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0B69AD-FC81-AB49-862D-21CDCC385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67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9D035-842E-AC4F-83BD-805DD44C3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5661F-89D4-4F4B-A99F-E21F90F03D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4FE5DD-469C-0342-B976-E93E634637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03AAD6-070D-9D46-AF23-F6EA94F37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072-C413-B340-ACBA-4D4A35580725}" type="datetimeFigureOut">
              <a:rPr lang="en-US" smtClean="0"/>
              <a:t>3/4/18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AE0968-1ACA-A741-BDDB-BB9512FE2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0FAD22-B394-4C40-9997-EC89FC24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056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E7CE0-FFE9-7648-B3A1-8BCAF6EE4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04AB43-648D-EE44-8288-A87D63264A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A109CE-72B8-7747-9C77-B04E1AA203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28999E-7257-9A44-A9F9-A480DBB176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32942A-BA71-CA48-9E44-9DEDD22353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3C2E1A-10AF-E440-854E-6E2A08157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072-C413-B340-ACBA-4D4A35580725}" type="datetimeFigureOut">
              <a:rPr lang="en-US" smtClean="0"/>
              <a:t>3/4/18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D90F63-0629-D249-9EAE-85C51096B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133F44-B62E-644A-BD16-867A810CE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389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7EBBB-4001-684C-A9B4-BA96CD91E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B95761-3983-0341-9AA9-06BA2C429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072-C413-B340-ACBA-4D4A35580725}" type="datetimeFigureOut">
              <a:rPr lang="en-US" smtClean="0"/>
              <a:t>3/4/18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427940-06FD-E34E-A076-E42965B41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361193-64AC-6E4F-945C-06C7B6260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720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4A18DC-5D29-9D4E-80D6-7242B427A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072-C413-B340-ACBA-4D4A35580725}" type="datetimeFigureOut">
              <a:rPr lang="en-US" smtClean="0"/>
              <a:t>3/4/18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56F669-520F-B245-88B7-F7827A0AC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A86AB4-3F4F-584E-9052-BDEF8EA02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402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CBBE4-6E09-4A45-AF69-184315F20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DF545-541A-6345-A800-F444871F2B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8C319A-B13C-6346-B5FE-FA3FF23BE9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96594D-F6E0-124C-8DDA-7554F6B66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072-C413-B340-ACBA-4D4A35580725}" type="datetimeFigureOut">
              <a:rPr lang="en-US" smtClean="0"/>
              <a:t>3/4/18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AA28A4-2ABA-1646-9160-76706BC6A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C7BBBC-BC3A-B145-A01E-F05FEE31F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723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81450-89B2-CB4F-9E81-BB23B038C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18444E-823D-C742-BB4D-93815077DB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DC87E6-E30E-6644-A021-B040220BDB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AFC8A9-93A5-E747-ACBA-A74D42774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072-C413-B340-ACBA-4D4A35580725}" type="datetimeFigureOut">
              <a:rPr lang="en-US" smtClean="0"/>
              <a:t>3/4/18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79C7E8-230E-4F41-B314-C6EB5DACC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674EA7-BD59-8A42-919A-46F39DE5C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374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FA647E-4554-204C-A6F8-F7FDBDDBB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4954BF-C705-0142-BD69-3829EFD728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7143E8-1AE0-BD4F-8B01-C72C2A224F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59072-C413-B340-ACBA-4D4A35580725}" type="datetimeFigureOut">
              <a:rPr lang="en-US" smtClean="0"/>
              <a:t>3/4/18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968EEA-5203-D642-880C-4E63AC80D9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DB9427-4569-724E-8E84-0CD67435CB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E5937F-7455-F549-8ED9-D221DE2D6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099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odWyoi" TargetMode="External"/><Relationship Id="rId2" Type="http://schemas.openxmlformats.org/officeDocument/2006/relationships/hyperlink" Target="http://bit.ly/2FlcOx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t.ly/2FdmxCZ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GZTBPe" TargetMode="External"/><Relationship Id="rId2" Type="http://schemas.openxmlformats.org/officeDocument/2006/relationships/hyperlink" Target="https://blog.jupyter.org/jupyterlab-is-ready-for-users-5a6f039b8906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django-rest-framework.org/" TargetMode="External"/><Relationship Id="rId4" Type="http://schemas.openxmlformats.org/officeDocument/2006/relationships/hyperlink" Target="https://www.djangoproject.co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oOrNpH" TargetMode="External"/><Relationship Id="rId7" Type="http://schemas.openxmlformats.org/officeDocument/2006/relationships/hyperlink" Target="http://bit.ly/2CVYYN3" TargetMode="External"/><Relationship Id="rId2" Type="http://schemas.openxmlformats.org/officeDocument/2006/relationships/hyperlink" Target="http://bit.ly/2oEX9Q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bit.ly/2H3kqBY" TargetMode="External"/><Relationship Id="rId5" Type="http://schemas.openxmlformats.org/officeDocument/2006/relationships/hyperlink" Target="http://bit.ly/2oHmuct" TargetMode="External"/><Relationship Id="rId4" Type="http://schemas.openxmlformats.org/officeDocument/2006/relationships/hyperlink" Target="http://bit.ly/2oOT8I3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://bit.ly/2Fb2KU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s://conda.io/docs/user-guide/tasks/manage-environments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www.youtube.com/watch?v=BR9h47Jtqyw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layground.tensorflow.org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sFCAUzXT0pk" TargetMode="External"/><Relationship Id="rId2" Type="http://schemas.openxmlformats.org/officeDocument/2006/relationships/hyperlink" Target="http://playground.tensorflow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.visualstudio.com/" TargetMode="External"/><Relationship Id="rId13" Type="http://schemas.openxmlformats.org/officeDocument/2006/relationships/image" Target="../media/image10.png"/><Relationship Id="rId18" Type="http://schemas.openxmlformats.org/officeDocument/2006/relationships/hyperlink" Target="https://anaconda.org/" TargetMode="External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12" Type="http://schemas.openxmlformats.org/officeDocument/2006/relationships/hyperlink" Target="https://matplotlib.org/" TargetMode="External"/><Relationship Id="rId17" Type="http://schemas.openxmlformats.org/officeDocument/2006/relationships/image" Target="../media/image12.jpeg"/><Relationship Id="rId2" Type="http://schemas.openxmlformats.org/officeDocument/2006/relationships/hyperlink" Target="https://www.python.org/" TargetMode="External"/><Relationship Id="rId16" Type="http://schemas.openxmlformats.org/officeDocument/2006/relationships/hyperlink" Target="http://pandas.pydata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log.jupyter.org/jupyterlab-is-ready-for-users-5a6f039b8906" TargetMode="External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5" Type="http://schemas.openxmlformats.org/officeDocument/2006/relationships/image" Target="../media/image11.png"/><Relationship Id="rId10" Type="http://schemas.openxmlformats.org/officeDocument/2006/relationships/hyperlink" Target="http://www.numpy.org/" TargetMode="External"/><Relationship Id="rId4" Type="http://schemas.openxmlformats.org/officeDocument/2006/relationships/hyperlink" Target="http://jupyter.org/" TargetMode="External"/><Relationship Id="rId9" Type="http://schemas.openxmlformats.org/officeDocument/2006/relationships/image" Target="../media/image8.png"/><Relationship Id="rId14" Type="http://schemas.openxmlformats.org/officeDocument/2006/relationships/hyperlink" Target="http://www.sympy.org/en/index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blog.jupyter.org/jupyterlab-is-ready-for-users-5a6f039b8906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t.ly/2Facu5r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hyperlink" Target="https://blog.jupyter.org/jupyterlab-is-ready-for-users-5a6f039b8906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hyperlink" Target="https://colab.research.google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6C89EB-692F-C344-A7F3-855BD2D8890C}"/>
              </a:ext>
            </a:extLst>
          </p:cNvPr>
          <p:cNvSpPr txBox="1"/>
          <p:nvPr/>
        </p:nvSpPr>
        <p:spPr>
          <a:xfrm>
            <a:off x="524786" y="389614"/>
            <a:ext cx="11251096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A note about yesterday’s robotics: Even if you are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not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 an SME student, we will find a way through the SME Virtual Network to get you involved.</a:t>
            </a:r>
            <a:b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There is a list for long-term SME Virtual Network projects (many of which will use Python heavily if not completely).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Any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 SME student or professional can be project lead if they want. The repo is here: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2"/>
              </a:rPr>
              <a:t>http://bit.ly/2FlcOxG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.</a:t>
            </a:r>
            <a:b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</a:br>
            <a:endParaRPr lang="en-US" sz="32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There is a new Jupyter project that was just released in beta – JupyterLab (an “enhancement” of Jupyter Notebooks). We will look at that option. A pretty good blog post on JupyterLab is here: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http://bit.ly/2odWyoi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.</a:t>
            </a:r>
            <a:b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If you have any feedback on how to improve this workshop or future workshops in the future, feel free to leave a comment on GitHub here: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http://bit.ly/2FdmxCZ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. (You can also use the other feedback methods also).</a:t>
            </a:r>
          </a:p>
        </p:txBody>
      </p:sp>
    </p:spTree>
    <p:extLst>
      <p:ext uri="{BB962C8B-B14F-4D97-AF65-F5344CB8AC3E}">
        <p14:creationId xmlns:p14="http://schemas.microsoft.com/office/powerpoint/2010/main" val="1974373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C4E023-4EF0-B646-8E0C-AE66ED350273}"/>
              </a:ext>
            </a:extLst>
          </p:cNvPr>
          <p:cNvSpPr txBox="1"/>
          <p:nvPr/>
        </p:nvSpPr>
        <p:spPr>
          <a:xfrm>
            <a:off x="477078" y="174927"/>
            <a:ext cx="11251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Today’s Agenda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FB26CA-A831-1340-8786-C37CD25B6BC3}"/>
              </a:ext>
            </a:extLst>
          </p:cNvPr>
          <p:cNvSpPr txBox="1"/>
          <p:nvPr/>
        </p:nvSpPr>
        <p:spPr>
          <a:xfrm>
            <a:off x="811033" y="1582310"/>
            <a:ext cx="1058318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A brief look at the new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2"/>
              </a:rPr>
              <a:t>JupyterLab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 browser-based IDE.</a:t>
            </a:r>
            <a:b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A quick look at the ‘Model a CNC Machine Tool’ sample: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http://bit.ly/2GZTBPe</a:t>
            </a:r>
            <a:endParaRPr lang="en-US" sz="32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REST API Example in Django (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https://www.djangoproject.com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). A really good library for this is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5"/>
              </a:rPr>
              <a:t>Django REST Framework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endParaRPr lang="en-US" sz="32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82226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D39367F-18F9-164A-94AA-77A3482BAE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9668957"/>
              </p:ext>
            </p:extLst>
          </p:nvPr>
        </p:nvGraphicFramePr>
        <p:xfrm>
          <a:off x="477079" y="51685"/>
          <a:ext cx="11251096" cy="6766560"/>
        </p:xfrm>
        <a:graphic>
          <a:graphicData uri="http://schemas.openxmlformats.org/drawingml/2006/table">
            <a:tbl>
              <a:tblPr bandRow="1">
                <a:tableStyleId>{793D81CF-94F2-401A-BA57-92F5A7B2D0C5}</a:tableStyleId>
              </a:tblPr>
              <a:tblGrid>
                <a:gridCol w="6520070">
                  <a:extLst>
                    <a:ext uri="{9D8B030D-6E8A-4147-A177-3AD203B41FA5}">
                      <a16:colId xmlns:a16="http://schemas.microsoft.com/office/drawing/2014/main" val="2793976065"/>
                    </a:ext>
                  </a:extLst>
                </a:gridCol>
                <a:gridCol w="4731026">
                  <a:extLst>
                    <a:ext uri="{9D8B030D-6E8A-4147-A177-3AD203B41FA5}">
                      <a16:colId xmlns:a16="http://schemas.microsoft.com/office/drawing/2014/main" val="1973412723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IIoT Fundamentals and Applications</a:t>
                      </a:r>
                      <a:b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</a:br>
                      <a:r>
                        <a:rPr lang="en-US" sz="18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(Public Webinar)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1800" b="0" i="0" dirty="0"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1076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Tuesday, March 20, 2018</a:t>
                      </a:r>
                      <a:b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</a:br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11:00 am CST (12:00 pm EST)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hlinkClick r:id="rId2"/>
                        </a:rPr>
                        <a:t>http://bit.ly/2oEX9Qe</a:t>
                      </a:r>
                      <a:endParaRPr lang="en-US" sz="2400" b="0" i="0" dirty="0"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89829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Tuesday, March 20, 2018</a:t>
                      </a:r>
                      <a:b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</a:br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6:00 pm CST (7:00 pm EST)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hlinkClick r:id="rId3"/>
                        </a:rPr>
                        <a:t>http://bit.ly/2oOrNpH</a:t>
                      </a:r>
                      <a:endParaRPr lang="en-US" sz="2400" b="0" i="0" dirty="0"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3898635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Python Fundamentals for Engineers and Manufacturers</a:t>
                      </a:r>
                      <a:b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</a:br>
                      <a:r>
                        <a:rPr lang="en-US" sz="18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(SME members-only Workshop)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dirty="0"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7299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Wednesday, March 28, 2018 through Friday, March 30, 2018</a:t>
                      </a:r>
                      <a:b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</a:br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11:00 am CST (12:00 pm EST) each day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hlinkClick r:id="rId4"/>
                        </a:rPr>
                        <a:t>http://bit.ly/2oOT8I3</a:t>
                      </a:r>
                      <a:endParaRPr lang="en-US" sz="2400" b="0" i="0" dirty="0"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7622134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How to Get Your Product Manufactured</a:t>
                      </a:r>
                      <a:br>
                        <a:rPr lang="en-US" sz="18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</a:br>
                      <a:r>
                        <a:rPr lang="en-US" sz="18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(Public Webinar)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400" b="0" i="0" dirty="0"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2335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Tuesday, April 17, 2018</a:t>
                      </a:r>
                      <a:b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</a:br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6:00 pm CST (7:00 pm EST)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hlinkClick r:id="rId5"/>
                        </a:rPr>
                        <a:t>http://bit.ly/2oHmuct</a:t>
                      </a:r>
                      <a:endParaRPr lang="en-US" sz="2400" b="0" i="0" dirty="0"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66731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Introduction to Machine Vision</a:t>
                      </a:r>
                      <a:br>
                        <a:rPr lang="en-US" sz="1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</a:br>
                      <a:r>
                        <a:rPr lang="en-US" sz="18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(Public Webinar)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400" b="0" i="0" dirty="0"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7465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Tuesday, May 15, 2018</a:t>
                      </a:r>
                      <a:b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</a:br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11:00 am CST (12:00 pm EST)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hlinkClick r:id="rId6"/>
                        </a:rPr>
                        <a:t>http://bit.ly/2H3kqBY</a:t>
                      </a:r>
                      <a:endParaRPr lang="en-US" sz="2400" b="0" i="0" dirty="0"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1176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Tuesday, May 15, 2018</a:t>
                      </a:r>
                      <a:b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</a:br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6:00 pm CST (7:00 pm EST)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hlinkClick r:id="rId7"/>
                        </a:rPr>
                        <a:t>http://bit.ly/2CVYYN3</a:t>
                      </a:r>
                      <a:endParaRPr lang="en-US" sz="2400" b="0" i="0" dirty="0"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4163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9968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6C89EB-692F-C344-A7F3-855BD2D8890C}"/>
              </a:ext>
            </a:extLst>
          </p:cNvPr>
          <p:cNvSpPr txBox="1"/>
          <p:nvPr/>
        </p:nvSpPr>
        <p:spPr>
          <a:xfrm>
            <a:off x="588397" y="2035533"/>
            <a:ext cx="11251096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All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SME Virtual Network projects will support                             labels on issues.</a:t>
            </a:r>
          </a:p>
          <a:p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You can “claim” an issue by adding a comment to the issue which contains the word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claim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Want a list of other “beginner-friendly” Python open-source projects?</a:t>
            </a:r>
            <a:b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</a:b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2"/>
              </a:rPr>
              <a:t>http://bit.ly/2Fb2KUM</a:t>
            </a:r>
            <a:endParaRPr lang="en-US" sz="32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FD1E73-1621-C145-8076-834A6991B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0788" y="2035533"/>
            <a:ext cx="19304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725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7529E56-BEB5-E542-BB95-46D32B10D781}"/>
              </a:ext>
            </a:extLst>
          </p:cNvPr>
          <p:cNvSpPr txBox="1"/>
          <p:nvPr/>
        </p:nvSpPr>
        <p:spPr>
          <a:xfrm>
            <a:off x="477078" y="174927"/>
            <a:ext cx="11251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2"/>
              </a:rPr>
              <a:t>Python Virtual Environments</a:t>
            </a:r>
            <a:endParaRPr lang="en-US" sz="32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D3A393-B755-E046-B7E7-0EA6E837ED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529" y="759702"/>
            <a:ext cx="9748194" cy="6048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187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2"/>
            <a:extLst>
              <a:ext uri="{FF2B5EF4-FFF2-40B4-BE49-F238E27FC236}">
                <a16:creationId xmlns:a16="http://schemas.microsoft.com/office/drawing/2014/main" id="{044D9BDB-05B3-A54C-BC47-494C02956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303" y="1063884"/>
            <a:ext cx="10346518" cy="54417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237C27D-AF41-5B47-AA79-7B1535059566}"/>
              </a:ext>
            </a:extLst>
          </p:cNvPr>
          <p:cNvSpPr txBox="1"/>
          <p:nvPr/>
        </p:nvSpPr>
        <p:spPr>
          <a:xfrm>
            <a:off x="477078" y="174927"/>
            <a:ext cx="11251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TensorFlow Playground</a:t>
            </a:r>
            <a:endParaRPr lang="en-US" sz="32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367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237C27D-AF41-5B47-AA79-7B1535059566}"/>
              </a:ext>
            </a:extLst>
          </p:cNvPr>
          <p:cNvSpPr txBox="1"/>
          <p:nvPr/>
        </p:nvSpPr>
        <p:spPr>
          <a:xfrm>
            <a:off x="477078" y="174927"/>
            <a:ext cx="11251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2"/>
              </a:rPr>
              <a:t>TensorFlow Playground</a:t>
            </a:r>
            <a:endParaRPr lang="en-US" sz="32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3" name="Picture 2">
            <a:hlinkClick r:id="rId3"/>
            <a:extLst>
              <a:ext uri="{FF2B5EF4-FFF2-40B4-BE49-F238E27FC236}">
                <a16:creationId xmlns:a16="http://schemas.microsoft.com/office/drawing/2014/main" id="{71E69242-E3F0-1A49-BB49-543D93F0E3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5822" y="943622"/>
            <a:ext cx="9833607" cy="556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288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E4659C-6783-A54B-B3E9-C57093E46FF4}"/>
              </a:ext>
            </a:extLst>
          </p:cNvPr>
          <p:cNvSpPr txBox="1"/>
          <p:nvPr/>
        </p:nvSpPr>
        <p:spPr>
          <a:xfrm>
            <a:off x="477078" y="174927"/>
            <a:ext cx="11251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Anaconda Ecosystem</a:t>
            </a:r>
          </a:p>
        </p:txBody>
      </p:sp>
      <p:pic>
        <p:nvPicPr>
          <p:cNvPr id="1026" name="Picture 2" descr="Python logo and wordmark.svg">
            <a:hlinkClick r:id="rId2"/>
            <a:extLst>
              <a:ext uri="{FF2B5EF4-FFF2-40B4-BE49-F238E27FC236}">
                <a16:creationId xmlns:a16="http://schemas.microsoft.com/office/drawing/2014/main" id="{DC056991-F919-E14F-AB95-44A64F1E88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1357" y="3255688"/>
            <a:ext cx="2273860" cy="673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7457C5F-C557-E94E-9B35-FAE9D222140F}"/>
              </a:ext>
            </a:extLst>
          </p:cNvPr>
          <p:cNvSpPr txBox="1"/>
          <p:nvPr/>
        </p:nvSpPr>
        <p:spPr>
          <a:xfrm>
            <a:off x="5028176" y="3929425"/>
            <a:ext cx="2040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Python Interpreter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CD06F29-6059-F544-9F8D-AF804B2E9C9E}"/>
              </a:ext>
            </a:extLst>
          </p:cNvPr>
          <p:cNvSpPr/>
          <p:nvPr/>
        </p:nvSpPr>
        <p:spPr>
          <a:xfrm>
            <a:off x="4791362" y="3140532"/>
            <a:ext cx="2492189" cy="1228164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@jupyter">
            <a:hlinkClick r:id="rId4"/>
            <a:extLst>
              <a:ext uri="{FF2B5EF4-FFF2-40B4-BE49-F238E27FC236}">
                <a16:creationId xmlns:a16="http://schemas.microsoft.com/office/drawing/2014/main" id="{7F7B38D2-4862-8144-A9E1-FB68CEF545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8482" y="1870532"/>
            <a:ext cx="1270000" cy="127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@jupyterlab">
            <a:hlinkClick r:id="rId6"/>
            <a:extLst>
              <a:ext uri="{FF2B5EF4-FFF2-40B4-BE49-F238E27FC236}">
                <a16:creationId xmlns:a16="http://schemas.microsoft.com/office/drawing/2014/main" id="{C4F58D1B-5013-B146-AA94-21338A4A9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8482" y="4368696"/>
            <a:ext cx="1270000" cy="127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1C1EC1B-CCC6-774D-8F4F-C4A8E84405EC}"/>
              </a:ext>
            </a:extLst>
          </p:cNvPr>
          <p:cNvSpPr/>
          <p:nvPr/>
        </p:nvSpPr>
        <p:spPr>
          <a:xfrm>
            <a:off x="833718" y="1751003"/>
            <a:ext cx="3487270" cy="447946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A8D011-D8CA-6A47-8FB7-AC4E23EA6A67}"/>
              </a:ext>
            </a:extLst>
          </p:cNvPr>
          <p:cNvSpPr txBox="1"/>
          <p:nvPr/>
        </p:nvSpPr>
        <p:spPr>
          <a:xfrm>
            <a:off x="1850646" y="5861139"/>
            <a:ext cx="1453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Applications</a:t>
            </a:r>
          </a:p>
        </p:txBody>
      </p:sp>
      <p:pic>
        <p:nvPicPr>
          <p:cNvPr id="1034" name="Picture 10" descr="File:Visual Studio Code 0.10.1 icon.png">
            <a:hlinkClick r:id="rId8"/>
            <a:extLst>
              <a:ext uri="{FF2B5EF4-FFF2-40B4-BE49-F238E27FC236}">
                <a16:creationId xmlns:a16="http://schemas.microsoft.com/office/drawing/2014/main" id="{70A8374D-6C72-B345-90B6-8474F5BFC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579" y="3140532"/>
            <a:ext cx="1262529" cy="1262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4253B83-4D92-AB43-91D5-497D03527B7C}"/>
              </a:ext>
            </a:extLst>
          </p:cNvPr>
          <p:cNvSpPr/>
          <p:nvPr/>
        </p:nvSpPr>
        <p:spPr>
          <a:xfrm>
            <a:off x="7753925" y="1751003"/>
            <a:ext cx="3487270" cy="447946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6" name="Picture 12" descr="numpy">
            <a:hlinkClick r:id="rId10"/>
            <a:extLst>
              <a:ext uri="{FF2B5EF4-FFF2-40B4-BE49-F238E27FC236}">
                <a16:creationId xmlns:a16="http://schemas.microsoft.com/office/drawing/2014/main" id="{4EFA22A2-4932-A14E-8474-A33258D4E4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5246" y="1984084"/>
            <a:ext cx="1156447" cy="1156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matplotlib">
            <a:hlinkClick r:id="rId12"/>
            <a:extLst>
              <a:ext uri="{FF2B5EF4-FFF2-40B4-BE49-F238E27FC236}">
                <a16:creationId xmlns:a16="http://schemas.microsoft.com/office/drawing/2014/main" id="{840C94F7-9757-1041-8B56-735F9B16BE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2067" y="2734253"/>
            <a:ext cx="1156447" cy="1156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sympy">
            <a:hlinkClick r:id="rId14"/>
            <a:extLst>
              <a:ext uri="{FF2B5EF4-FFF2-40B4-BE49-F238E27FC236}">
                <a16:creationId xmlns:a16="http://schemas.microsoft.com/office/drawing/2014/main" id="{FDD68238-4BEF-D748-9CC3-C79A6FE73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1468" y="3665610"/>
            <a:ext cx="1207402" cy="1207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pandas badge">
            <a:hlinkClick r:id="rId16"/>
            <a:extLst>
              <a:ext uri="{FF2B5EF4-FFF2-40B4-BE49-F238E27FC236}">
                <a16:creationId xmlns:a16="http://schemas.microsoft.com/office/drawing/2014/main" id="{09963726-0DAC-1F42-977A-E37E58B3C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5905" y="4873949"/>
            <a:ext cx="1120318" cy="1120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AC3D579-7D89-554E-BE88-845BB4339183}"/>
              </a:ext>
            </a:extLst>
          </p:cNvPr>
          <p:cNvSpPr/>
          <p:nvPr/>
        </p:nvSpPr>
        <p:spPr>
          <a:xfrm>
            <a:off x="553925" y="1514799"/>
            <a:ext cx="10959563" cy="4989368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8634B0-E786-A548-AED9-611A8423125D}"/>
              </a:ext>
            </a:extLst>
          </p:cNvPr>
          <p:cNvSpPr txBox="1"/>
          <p:nvPr/>
        </p:nvSpPr>
        <p:spPr>
          <a:xfrm>
            <a:off x="8108067" y="5861139"/>
            <a:ext cx="1070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Libraries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E9CE885-E7C3-7F4C-B376-F4C3FB53F05D}"/>
              </a:ext>
            </a:extLst>
          </p:cNvPr>
          <p:cNvSpPr txBox="1"/>
          <p:nvPr/>
        </p:nvSpPr>
        <p:spPr>
          <a:xfrm>
            <a:off x="9563306" y="1036161"/>
            <a:ext cx="15855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Anaconda</a:t>
            </a:r>
          </a:p>
        </p:txBody>
      </p:sp>
      <p:sp>
        <p:nvSpPr>
          <p:cNvPr id="7" name="Bent Arrow 6">
            <a:extLst>
              <a:ext uri="{FF2B5EF4-FFF2-40B4-BE49-F238E27FC236}">
                <a16:creationId xmlns:a16="http://schemas.microsoft.com/office/drawing/2014/main" id="{7B43450C-B9F7-F648-B236-FAC70D173470}"/>
              </a:ext>
            </a:extLst>
          </p:cNvPr>
          <p:cNvSpPr/>
          <p:nvPr/>
        </p:nvSpPr>
        <p:spPr>
          <a:xfrm rot="5400000">
            <a:off x="6605251" y="887013"/>
            <a:ext cx="885660" cy="1081377"/>
          </a:xfrm>
          <a:prstGeom prst="ben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1AFD23-33F0-1D46-B499-A042F2FACAA6}"/>
              </a:ext>
            </a:extLst>
          </p:cNvPr>
          <p:cNvSpPr txBox="1"/>
          <p:nvPr/>
        </p:nvSpPr>
        <p:spPr>
          <a:xfrm>
            <a:off x="715617" y="914932"/>
            <a:ext cx="5791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 Mono" pitchFamily="2" charset="0"/>
                <a:ea typeface="Roboto Mono" pitchFamily="2" charset="0"/>
              </a:rPr>
              <a:t>conda install -c </a:t>
            </a:r>
            <a:r>
              <a:rPr lang="en-US" i="1" dirty="0">
                <a:latin typeface="Roboto Mono" pitchFamily="2" charset="0"/>
                <a:ea typeface="Roboto Mono" pitchFamily="2" charset="0"/>
              </a:rPr>
              <a:t>&lt;channel&gt; &lt;package name&gt;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701BD2-56E5-6140-A8B5-F51CD2FC0180}"/>
              </a:ext>
            </a:extLst>
          </p:cNvPr>
          <p:cNvSpPr/>
          <p:nvPr/>
        </p:nvSpPr>
        <p:spPr>
          <a:xfrm>
            <a:off x="8065246" y="294974"/>
            <a:ext cx="24513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18"/>
              </a:rPr>
              <a:t>Anaconda Cloud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1C683A8-918B-8242-9379-AC12CC4F29D7}"/>
              </a:ext>
            </a:extLst>
          </p:cNvPr>
          <p:cNvCxnSpPr>
            <a:cxnSpLocks/>
          </p:cNvCxnSpPr>
          <p:nvPr/>
        </p:nvCxnSpPr>
        <p:spPr>
          <a:xfrm flipH="1">
            <a:off x="5772648" y="545600"/>
            <a:ext cx="2292598" cy="439271"/>
          </a:xfrm>
          <a:prstGeom prst="straightConnector1">
            <a:avLst/>
          </a:prstGeom>
          <a:ln w="28575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99A6173-E1D3-D04A-AE6C-26CD1438542F}"/>
              </a:ext>
            </a:extLst>
          </p:cNvPr>
          <p:cNvCxnSpPr>
            <a:cxnSpLocks/>
          </p:cNvCxnSpPr>
          <p:nvPr/>
        </p:nvCxnSpPr>
        <p:spPr>
          <a:xfrm flipH="1">
            <a:off x="3808675" y="532050"/>
            <a:ext cx="4256571" cy="457670"/>
          </a:xfrm>
          <a:prstGeom prst="straightConnector1">
            <a:avLst/>
          </a:prstGeom>
          <a:ln w="28575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3532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E4659C-6783-A54B-B3E9-C57093E46FF4}"/>
              </a:ext>
            </a:extLst>
          </p:cNvPr>
          <p:cNvSpPr txBox="1"/>
          <p:nvPr/>
        </p:nvSpPr>
        <p:spPr>
          <a:xfrm>
            <a:off x="477078" y="174927"/>
            <a:ext cx="11251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2"/>
              </a:rPr>
              <a:t>JupyterLab</a:t>
            </a:r>
            <a:endParaRPr lang="en-US" sz="32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2050" name="Picture 2" descr="https://cdn-images-1.medium.com/max/800/1*_jDTWlZNUySwrRBgVNqoNw.png">
            <a:extLst>
              <a:ext uri="{FF2B5EF4-FFF2-40B4-BE49-F238E27FC236}">
                <a16:creationId xmlns:a16="http://schemas.microsoft.com/office/drawing/2014/main" id="{AE473807-B746-964A-9E34-1E3EE38373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9967" y="688140"/>
            <a:ext cx="7285318" cy="4189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8EB165B-8C54-CF40-B538-E91450647C9A}"/>
              </a:ext>
            </a:extLst>
          </p:cNvPr>
          <p:cNvSpPr txBox="1"/>
          <p:nvPr/>
        </p:nvSpPr>
        <p:spPr>
          <a:xfrm>
            <a:off x="2459967" y="4877198"/>
            <a:ext cx="74394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Install JupyterLab into your Anaconda install:</a:t>
            </a:r>
            <a:b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</a:br>
            <a:r>
              <a:rPr lang="en-US" sz="2400" dirty="0">
                <a:latin typeface="Roboto Mono" pitchFamily="2" charset="0"/>
                <a:ea typeface="Roboto Mono" pitchFamily="2" charset="0"/>
              </a:rPr>
              <a:t>conda install –c conda-forge jupyterlab</a:t>
            </a:r>
            <a:br>
              <a:rPr lang="en-US" sz="2400" dirty="0">
                <a:latin typeface="Roboto Mono" pitchFamily="2" charset="0"/>
                <a:ea typeface="Roboto Mono" pitchFamily="2" charset="0"/>
              </a:rPr>
            </a:br>
            <a:br>
              <a:rPr lang="en-US" sz="2400" dirty="0">
                <a:latin typeface="Roboto Mono" pitchFamily="2" charset="0"/>
                <a:ea typeface="Roboto Mono" pitchFamily="2" charset="0"/>
              </a:rPr>
            </a:b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The actual Anaconda Cloud entry is here: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http://bit.ly/2Facu5r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9415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E4659C-6783-A54B-B3E9-C57093E46FF4}"/>
              </a:ext>
            </a:extLst>
          </p:cNvPr>
          <p:cNvSpPr txBox="1"/>
          <p:nvPr/>
        </p:nvSpPr>
        <p:spPr>
          <a:xfrm>
            <a:off x="477078" y="174927"/>
            <a:ext cx="11251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2"/>
              </a:rPr>
              <a:t>JupyterLab</a:t>
            </a:r>
            <a:endParaRPr lang="en-US" sz="32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972A8E5-F01E-584B-BAEA-326458C74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1864" y="914399"/>
            <a:ext cx="7094238" cy="5100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781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E4659C-6783-A54B-B3E9-C57093E46FF4}"/>
              </a:ext>
            </a:extLst>
          </p:cNvPr>
          <p:cNvSpPr txBox="1"/>
          <p:nvPr/>
        </p:nvSpPr>
        <p:spPr>
          <a:xfrm>
            <a:off x="477078" y="174927"/>
            <a:ext cx="11251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2"/>
              </a:rPr>
              <a:t>Google Colaboratory</a:t>
            </a:r>
            <a:endParaRPr lang="en-US" sz="32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6D9BB2-3546-F342-A7EA-06A39B579A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360" y="981049"/>
            <a:ext cx="8928531" cy="5026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2862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540</TotalTime>
  <Words>228</Words>
  <Application>Microsoft Macintosh PowerPoint</Application>
  <PresentationFormat>Widescreen</PresentationFormat>
  <Paragraphs>44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Roboto</vt:lpstr>
      <vt:lpstr>Roboto Medium</vt:lpstr>
      <vt:lpstr>Roboto Mono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50</cp:revision>
  <cp:lastPrinted>2018-03-04T12:40:16Z</cp:lastPrinted>
  <dcterms:created xsi:type="dcterms:W3CDTF">2018-03-03T13:22:23Z</dcterms:created>
  <dcterms:modified xsi:type="dcterms:W3CDTF">2018-03-04T16:08:30Z</dcterms:modified>
</cp:coreProperties>
</file>

<file path=docProps/thumbnail.jpeg>
</file>